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teane" userId="35761168-7183-4d14-98cc-c817863d9ec3" providerId="ADAL" clId="{AF4D7406-59EE-4F1A-BB52-61A7DC597F25}"/>
    <pc:docChg chg="custSel addSld delSld modSld sldOrd">
      <pc:chgData name="Ben Steane" userId="35761168-7183-4d14-98cc-c817863d9ec3" providerId="ADAL" clId="{AF4D7406-59EE-4F1A-BB52-61A7DC597F25}" dt="2026-03-11T22:35:09.384" v="760" actId="2696"/>
      <pc:docMkLst>
        <pc:docMk/>
      </pc:docMkLst>
      <pc:sldChg chg="modSp mod">
        <pc:chgData name="Ben Steane" userId="35761168-7183-4d14-98cc-c817863d9ec3" providerId="ADAL" clId="{AF4D7406-59EE-4F1A-BB52-61A7DC597F25}" dt="2026-03-11T22:27:30.846" v="745" actId="20577"/>
        <pc:sldMkLst>
          <pc:docMk/>
          <pc:sldMk cId="4127956609" sldId="257"/>
        </pc:sldMkLst>
        <pc:spChg chg="mod">
          <ac:chgData name="Ben Steane" userId="35761168-7183-4d14-98cc-c817863d9ec3" providerId="ADAL" clId="{AF4D7406-59EE-4F1A-BB52-61A7DC597F25}" dt="2026-03-11T22:27:30.846" v="745" actId="20577"/>
          <ac:spMkLst>
            <pc:docMk/>
            <pc:sldMk cId="4127956609" sldId="257"/>
            <ac:spMk id="3" creationId="{00000000-0000-0000-0000-000000000000}"/>
          </ac:spMkLst>
        </pc:spChg>
      </pc:sldChg>
      <pc:sldChg chg="del">
        <pc:chgData name="Ben Steane" userId="35761168-7183-4d14-98cc-c817863d9ec3" providerId="ADAL" clId="{AF4D7406-59EE-4F1A-BB52-61A7DC597F25}" dt="2026-03-11T22:35:09.384" v="760" actId="2696"/>
        <pc:sldMkLst>
          <pc:docMk/>
          <pc:sldMk cId="180295732" sldId="258"/>
        </pc:sldMkLst>
      </pc:sldChg>
      <pc:sldChg chg="modSp mod">
        <pc:chgData name="Ben Steane" userId="35761168-7183-4d14-98cc-c817863d9ec3" providerId="ADAL" clId="{AF4D7406-59EE-4F1A-BB52-61A7DC597F25}" dt="2026-03-11T22:23:16.826" v="288" actId="1076"/>
        <pc:sldMkLst>
          <pc:docMk/>
          <pc:sldMk cId="304785594" sldId="262"/>
        </pc:sldMkLst>
        <pc:spChg chg="mod">
          <ac:chgData name="Ben Steane" userId="35761168-7183-4d14-98cc-c817863d9ec3" providerId="ADAL" clId="{AF4D7406-59EE-4F1A-BB52-61A7DC597F25}" dt="2026-03-11T22:22:40.707" v="286" actId="20577"/>
          <ac:spMkLst>
            <pc:docMk/>
            <pc:sldMk cId="304785594" sldId="262"/>
            <ac:spMk id="2" creationId="{00000000-0000-0000-0000-000000000000}"/>
          </ac:spMkLst>
        </pc:spChg>
        <pc:picChg chg="mod">
          <ac:chgData name="Ben Steane" userId="35761168-7183-4d14-98cc-c817863d9ec3" providerId="ADAL" clId="{AF4D7406-59EE-4F1A-BB52-61A7DC597F25}" dt="2026-03-11T22:23:16.826" v="288" actId="1076"/>
          <ac:picMkLst>
            <pc:docMk/>
            <pc:sldMk cId="304785594" sldId="262"/>
            <ac:picMk id="8" creationId="{00000000-0000-0000-0000-000000000000}"/>
          </ac:picMkLst>
        </pc:picChg>
      </pc:sldChg>
      <pc:sldChg chg="modSp mod">
        <pc:chgData name="Ben Steane" userId="35761168-7183-4d14-98cc-c817863d9ec3" providerId="ADAL" clId="{AF4D7406-59EE-4F1A-BB52-61A7DC597F25}" dt="2026-03-11T22:34:26.768" v="759" actId="20577"/>
        <pc:sldMkLst>
          <pc:docMk/>
          <pc:sldMk cId="2096700837" sldId="270"/>
        </pc:sldMkLst>
        <pc:spChg chg="mod">
          <ac:chgData name="Ben Steane" userId="35761168-7183-4d14-98cc-c817863d9ec3" providerId="ADAL" clId="{AF4D7406-59EE-4F1A-BB52-61A7DC597F25}" dt="2026-03-11T22:34:26.768" v="759" actId="20577"/>
          <ac:spMkLst>
            <pc:docMk/>
            <pc:sldMk cId="2096700837" sldId="270"/>
            <ac:spMk id="2" creationId="{00000000-0000-0000-0000-000000000000}"/>
          </ac:spMkLst>
        </pc:spChg>
      </pc:sldChg>
      <pc:sldChg chg="addSp modSp mod ord">
        <pc:chgData name="Ben Steane" userId="35761168-7183-4d14-98cc-c817863d9ec3" providerId="ADAL" clId="{AF4D7406-59EE-4F1A-BB52-61A7DC597F25}" dt="2026-03-11T22:33:32.220" v="752" actId="1076"/>
        <pc:sldMkLst>
          <pc:docMk/>
          <pc:sldMk cId="899477058" sldId="272"/>
        </pc:sldMkLst>
        <pc:spChg chg="add mod">
          <ac:chgData name="Ben Steane" userId="35761168-7183-4d14-98cc-c817863d9ec3" providerId="ADAL" clId="{AF4D7406-59EE-4F1A-BB52-61A7DC597F25}" dt="2026-03-11T22:33:03.241" v="750" actId="14100"/>
          <ac:spMkLst>
            <pc:docMk/>
            <pc:sldMk cId="899477058" sldId="272"/>
            <ac:spMk id="3" creationId="{2DBFDCDB-56A0-6053-907C-CEAC1E186935}"/>
          </ac:spMkLst>
        </pc:spChg>
        <pc:picChg chg="add mod">
          <ac:chgData name="Ben Steane" userId="35761168-7183-4d14-98cc-c817863d9ec3" providerId="ADAL" clId="{AF4D7406-59EE-4F1A-BB52-61A7DC597F25}" dt="2026-03-11T22:33:32.220" v="752" actId="1076"/>
          <ac:picMkLst>
            <pc:docMk/>
            <pc:sldMk cId="899477058" sldId="272"/>
            <ac:picMk id="7" creationId="{E27EA499-6E3B-DD97-41AE-1A0897D5EBB5}"/>
          </ac:picMkLst>
        </pc:picChg>
      </pc:sldChg>
      <pc:sldChg chg="modSp new del mod">
        <pc:chgData name="Ben Steane" userId="35761168-7183-4d14-98cc-c817863d9ec3" providerId="ADAL" clId="{AF4D7406-59EE-4F1A-BB52-61A7DC597F25}" dt="2026-03-11T22:33:40.567" v="753" actId="2696"/>
        <pc:sldMkLst>
          <pc:docMk/>
          <pc:sldMk cId="424662659" sldId="273"/>
        </pc:sldMkLst>
        <pc:spChg chg="mod">
          <ac:chgData name="Ben Steane" userId="35761168-7183-4d14-98cc-c817863d9ec3" providerId="ADAL" clId="{AF4D7406-59EE-4F1A-BB52-61A7DC597F25}" dt="2026-03-11T22:26:27.999" v="654" actId="2711"/>
          <ac:spMkLst>
            <pc:docMk/>
            <pc:sldMk cId="424662659" sldId="273"/>
            <ac:spMk id="2" creationId="{4D5C6A1B-29F2-6DE8-2A6B-5EC83372715A}"/>
          </ac:spMkLst>
        </pc:spChg>
        <pc:spChg chg="mod">
          <ac:chgData name="Ben Steane" userId="35761168-7183-4d14-98cc-c817863d9ec3" providerId="ADAL" clId="{AF4D7406-59EE-4F1A-BB52-61A7DC597F25}" dt="2026-03-11T22:25:50.051" v="652" actId="20577"/>
          <ac:spMkLst>
            <pc:docMk/>
            <pc:sldMk cId="424662659" sldId="273"/>
            <ac:spMk id="3" creationId="{74D94ECC-EC24-3D90-D343-46AC7D7E7EC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2A3D-9207-9447-8CD4-5BB05F417049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F86A-7B71-2B40-9FF2-CACC31864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978-0E96-AD4C-B8F8-7A7C46684866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0" y="17776"/>
            <a:ext cx="9144000" cy="6840224"/>
            <a:chOff x="1" y="8888"/>
            <a:chExt cx="9144000" cy="6840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8888"/>
              <a:ext cx="9144000" cy="6840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8690"/>
            <a:stretch/>
          </p:blipFill>
          <p:spPr>
            <a:xfrm>
              <a:off x="5070959" y="641105"/>
              <a:ext cx="1779292" cy="8385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983783" y="573437"/>
            <a:ext cx="500595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2"/>
                </a:solidFill>
                <a:latin typeface="Chelsea Market" charset="0"/>
                <a:ea typeface="Chelsea Market" charset="0"/>
                <a:cs typeface="Chelsea Market" charset="0"/>
              </a:rPr>
              <a:t>Y6 SATS 2020</a:t>
            </a:r>
          </a:p>
        </p:txBody>
      </p:sp>
    </p:spTree>
    <p:extLst>
      <p:ext uri="{BB962C8B-B14F-4D97-AF65-F5344CB8AC3E}">
        <p14:creationId xmlns:p14="http://schemas.microsoft.com/office/powerpoint/2010/main" val="96317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6536" y="531234"/>
            <a:ext cx="7910947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Maths Tests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three tests: one arithmetic paper and two reasoning papers.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Paper 1 (arithmetic) lasts 30 minutes and assesses pupils’ confidence using methods of calculation as well as fractions, decimals and percentages. It covers curriculum content from all of KS2.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Papers 2 &amp; 3 (reasoning) last 40 minutes each and focus on problem solving, fluency and applying mathematical reasoning.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cover the following areas (called ‘content domains’):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Number and place value 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Addition, subtraction, multiplication and division (calculations)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Geometry – properties of shapes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Geometry – position and direction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Statistics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Measurement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Algebra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Ratio and proportion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Fractions, decimals and percentages.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</a:t>
            </a:r>
            <a:r>
              <a:rPr lang="en-US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will increase in difficulty as the paper progresses and not all children will complete the papers.</a:t>
            </a:r>
            <a:endParaRPr lang="en-US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6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-24228"/>
            <a:ext cx="9143980" cy="688222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6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974" y="650289"/>
            <a:ext cx="799407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Other Assessments </a:t>
            </a:r>
          </a:p>
          <a:p>
            <a:pPr algn="ctr"/>
            <a:endParaRPr lang="en-GB" sz="1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Writing SAT tests stopped in 2012.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Pupils' grades are formed from judgements made by the teacher, looking at evidence from writing collected over the course of the year.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teacher will moderate their assessments with other professionals to make sure there is a consistent standard across the country.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Each year, some teacher judgements are moderated and checked for accuracy by Derbyshire County Council.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Final judgements will be reported to parents at the same time as the other assessment results.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683" y="1197873"/>
            <a:ext cx="793865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can I help my child?</a:t>
            </a:r>
          </a:p>
          <a:p>
            <a:pPr algn="ctr"/>
            <a:endParaRPr lang="en-GB" sz="6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7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children not to feel worried or pressured about SATS. All that is asked is that they try their best.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 give lots of praise and encouragement!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children with organising their homework (including spellings and mental arithmetic) and support their reading for pleasure activities.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them to have early nights and a healthy diet.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your child to have the best possible attendance at school.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Please speak to a member of staff if you have questions or concerns.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>
          <a:xfrm>
            <a:off x="1795274" y="1308125"/>
            <a:ext cx="5713890" cy="424176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15" y="752883"/>
            <a:ext cx="75663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 are the SATS tests?</a:t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end of KS2 Statutory Assessment Tests 2026.</a:t>
            </a:r>
          </a:p>
          <a:p>
            <a:pPr marL="342900" indent="-342900">
              <a:buFont typeface="Arial" charset="0"/>
              <a:buChar char="•"/>
            </a:pPr>
            <a:endParaRPr lang="en-GB" sz="20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complete test papers in some of the areas that have to be assessed. Other areas, like writing, are ‘assessed using evidence from their work books.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complete SATS test papers in:</a:t>
            </a:r>
            <a:b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Reading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Grammar, Punctuation &amp; Vocabulary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Spelling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Arithmetic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Mathematical Reasoning </a:t>
            </a:r>
            <a:r>
              <a:rPr lang="mr-IN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2 papers</a:t>
            </a: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44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4291" y="380708"/>
            <a:ext cx="78832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do the tests take place?</a:t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tests all take place in normal school time, under strict test conditions.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not be allowed to talk to each other during the tests.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completed papers are sent away to be marked externally.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Results are returned to school in July – usually the first week.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tests vary in length but last no longer than 60 minutes:</a:t>
            </a:r>
            <a:b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Reading: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60 minutes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Grammar, Punctuation &amp; Vocabulary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45 minutes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Spelling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15 minutes</a:t>
            </a:r>
            <a:b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Arithmetic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30 minutes</a:t>
            </a:r>
            <a:b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Mathematical Reasoning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2 papers of 40 minutes each</a:t>
            </a:r>
            <a:r>
              <a:rPr lang="en-GB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4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-249372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956" y="905237"/>
            <a:ext cx="75715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are the tests graded?</a:t>
            </a:r>
            <a:br>
              <a:rPr lang="en-GB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marked tests will provide the following information: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 raw score (i.e. number of marks)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 scaled score (see below)</a:t>
            </a:r>
            <a:b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An indication of whether the national standard has been met.</a:t>
            </a:r>
            <a:endParaRPr lang="en-GB" sz="1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scaled scores, a score of 100 represents the national standard. The lowest is 80 and the highest is 120.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After each test is marked, it will be converted into a scaled score and that will show whether a pupil is working at the national standard, or above or below it.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pupil will need to achieve a scaled score of 100 to show that they have met the national standard on the test.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Scaled scores above 110 suggest pupils have deeper understanding for their age compared with peers.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Scaled scores below 90 suggest some gaps remain in their understanding when compared with peers.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FDCDB-56A0-6053-907C-CEAC1E186935}"/>
              </a:ext>
            </a:extLst>
          </p:cNvPr>
          <p:cNvSpPr txBox="1"/>
          <p:nvPr/>
        </p:nvSpPr>
        <p:spPr>
          <a:xfrm>
            <a:off x="831850" y="2770909"/>
            <a:ext cx="7286914" cy="3063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government uses the data to rank school’s performance compared to all schools nationally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schools use the results to initially group pupils and gain an overall level of understanding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looks at the results and data to identify any areas for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EA499-6E3B-DD97-41AE-1A0897D5E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19" y="723986"/>
            <a:ext cx="813276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7264" y="643627"/>
            <a:ext cx="804949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Reading Test</a:t>
            </a: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 assesses whether pupils’ comprehension of age appropriate texts meets the national standard. There will be numerous questions on inference, vocabulary and authorial choice.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have 60 minutes to complete the test, including reading the texts and writing the answers.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 will have three different texts to read, drawing on fiction, non-fiction or poetry.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are focused around the following areas (called ‘content domains’):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give/explain the meaning of words in context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retrieve and record information/identify key details from fiction and non-fiction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200" b="1" dirty="0" err="1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summarise</a:t>
            </a: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main ideas from more than one paragraph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make inferences from the text/explain and justify inferences with evidence from the text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predict what might happen from details stated and implied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identify/explain how information/narrative content is related and contributes to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  meaning as a whole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identify/explain how meaning is enhanced through choice of words and phrases </a:t>
            </a:r>
            <a:b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12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make comparisons within the text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a range of answer types, including multiple choice, short one-word answers and longer answers that require a written paragraph.</a:t>
            </a: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8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0713"/>
            <a:ext cx="9143980" cy="684728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7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10" y="585186"/>
            <a:ext cx="7924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GPS Tests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two tests: a short spelling test and a longer paper testing grammar, punctuation and vocabulary.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spelling test lasts approximately 15 minutes and pupils will need to spell words in context by filling in the gaps in sentences.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grammar, punctuation and vocabulary test lasts for 45 minutes.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need a good working knowledge of technical vocabulary used to describe grammatical terms and punctuation marks.</a:t>
            </a: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in the grammar test are focused around the following areas (called ‘content domains’):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Grammatical terms/word classes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Functions of sentences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Combining words, phrases and clauses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Verb forms, tenses and consistency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Punctuation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Vocabulary </a:t>
            </a:r>
            <a:b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Standard English and formality 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a range of answer types in the grammar test, including multiple choice and short one-word answers, but there will not be any long written answers required</a:t>
            </a:r>
            <a:endParaRPr lang="en-GB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6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2497"/>
            <a:ext cx="9160684" cy="684550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47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1139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Chelsea Market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 History</dc:creator>
  <cp:lastModifiedBy>Ben Steane</cp:lastModifiedBy>
  <cp:revision>16</cp:revision>
  <dcterms:created xsi:type="dcterms:W3CDTF">2018-02-15T21:58:36Z</dcterms:created>
  <dcterms:modified xsi:type="dcterms:W3CDTF">2026-03-11T22:35:15Z</dcterms:modified>
</cp:coreProperties>
</file>