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B8DA8-7DD3-DD7E-18FF-C889523068ED}" v="183" dt="2024-08-07T15:11:13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il Robinson" userId="S::grobinson@asg.srscmat.co.uk::cf86df76-55f3-48b7-83c0-b5d8cd6e51ba" providerId="AD" clId="Web-{9A1B8DA8-7DD3-DD7E-18FF-C889523068ED}"/>
    <pc:docChg chg="modSld">
      <pc:chgData name="Gail Robinson" userId="S::grobinson@asg.srscmat.co.uk::cf86df76-55f3-48b7-83c0-b5d8cd6e51ba" providerId="AD" clId="Web-{9A1B8DA8-7DD3-DD7E-18FF-C889523068ED}" dt="2024-08-07T15:11:12.899" v="132" actId="20577"/>
      <pc:docMkLst>
        <pc:docMk/>
      </pc:docMkLst>
      <pc:sldChg chg="modSp">
        <pc:chgData name="Gail Robinson" userId="S::grobinson@asg.srscmat.co.uk::cf86df76-55f3-48b7-83c0-b5d8cd6e51ba" providerId="AD" clId="Web-{9A1B8DA8-7DD3-DD7E-18FF-C889523068ED}" dt="2024-08-07T15:10:18.960" v="119" actId="20577"/>
        <pc:sldMkLst>
          <pc:docMk/>
          <pc:sldMk cId="109857222" sldId="256"/>
        </pc:sldMkLst>
        <pc:spChg chg="mod">
          <ac:chgData name="Gail Robinson" userId="S::grobinson@asg.srscmat.co.uk::cf86df76-55f3-48b7-83c0-b5d8cd6e51ba" providerId="AD" clId="Web-{9A1B8DA8-7DD3-DD7E-18FF-C889523068ED}" dt="2024-08-07T15:10:18.960" v="119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Gail Robinson" userId="S::grobinson@asg.srscmat.co.uk::cf86df76-55f3-48b7-83c0-b5d8cd6e51ba" providerId="AD" clId="Web-{9A1B8DA8-7DD3-DD7E-18FF-C889523068ED}" dt="2024-08-07T15:11:12.899" v="132" actId="20577"/>
        <pc:sldMkLst>
          <pc:docMk/>
          <pc:sldMk cId="2080908650" sldId="257"/>
        </pc:sldMkLst>
        <pc:spChg chg="mod">
          <ac:chgData name="Gail Robinson" userId="S::grobinson@asg.srscmat.co.uk::cf86df76-55f3-48b7-83c0-b5d8cd6e51ba" providerId="AD" clId="Web-{9A1B8DA8-7DD3-DD7E-18FF-C889523068ED}" dt="2024-08-07T15:11:12.899" v="132" actId="20577"/>
          <ac:spMkLst>
            <pc:docMk/>
            <pc:sldMk cId="2080908650" sldId="257"/>
            <ac:spMk id="11" creationId="{4763D88E-8B8E-0150-75FE-8DC77769EA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assailedteacher.com/2012/04/15/the-teacher-read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Smith@asg.srscmat.co.uk" TargetMode="External"/><Relationship Id="rId2" Type="http://schemas.openxmlformats.org/officeDocument/2006/relationships/hyperlink" Target="mailto:grobinson@asg.srscmat.co.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4157"/>
          </a:xfrm>
        </p:spPr>
        <p:txBody>
          <a:bodyPr>
            <a:normAutofit fontScale="90000"/>
          </a:bodyPr>
          <a:lstStyle/>
          <a:p>
            <a:r>
              <a:rPr lang="en-US" dirty="0"/>
              <a:t>   </a:t>
            </a:r>
            <a:r>
              <a:rPr lang="en-US" sz="4800" b="1" dirty="0">
                <a:solidFill>
                  <a:srgbClr val="FFC000"/>
                </a:solidFill>
                <a:latin typeface="Comic Sans MS"/>
              </a:rPr>
              <a:t>Advent Newsletter </a:t>
            </a:r>
            <a:br>
              <a:rPr lang="en-US" sz="4800" b="1" dirty="0">
                <a:solidFill>
                  <a:srgbClr val="FFC000"/>
                </a:solidFill>
                <a:latin typeface="Comic Sans MS"/>
              </a:rPr>
            </a:br>
            <a:r>
              <a:rPr lang="en-US" sz="2200" dirty="0">
                <a:solidFill>
                  <a:srgbClr val="000000"/>
                </a:solidFill>
                <a:ea typeface="+mj-lt"/>
                <a:cs typeface="+mj-lt"/>
              </a:rPr>
              <a:t>Welcome back! Firstly, I hope you all had a wonderful summer and secondly, many thanks for the gifts I received in July; they were very much appreciated. Here's what Advent term has to offer: </a:t>
            </a:r>
            <a:endParaRPr lang="en-US" sz="4800" b="1" dirty="0">
              <a:solidFill>
                <a:srgbClr val="FFC000"/>
              </a:solidFill>
              <a:latin typeface="Comic Sans M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35AC6-0545-818C-E51D-5C1A0C2E8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7480" y="2170907"/>
            <a:ext cx="4836320" cy="4339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 dirty="0" err="1">
                <a:latin typeface="Comic Sans MS"/>
              </a:rPr>
              <a:t>Maths</a:t>
            </a:r>
            <a:r>
              <a:rPr lang="en-US" sz="3600" dirty="0">
                <a:latin typeface="Comic Sans MS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latin typeface="Comic Sans MS"/>
              </a:rPr>
              <a:t>Y4: Number; Place value; addition and subtraction; Measurement; Area; Place value with multiplication and division. </a:t>
            </a:r>
          </a:p>
          <a:p>
            <a:pPr marL="0" indent="0">
              <a:buNone/>
            </a:pPr>
            <a:r>
              <a:rPr lang="en-US" sz="2000" dirty="0">
                <a:latin typeface="Comic Sans MS"/>
              </a:rPr>
              <a:t>Y5: Place value; addition and subtraction; multiplication and division A; Fractions A.  </a:t>
            </a:r>
          </a:p>
          <a:p>
            <a:pPr marL="0" indent="0">
              <a:buNone/>
            </a:pPr>
            <a:endParaRPr lang="en-US" sz="2000" dirty="0">
              <a:latin typeface="Comic Sans M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B978A3-7D1F-3AF9-EAC6-BB01B9841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4250"/>
            <a:ext cx="5241130" cy="45894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 dirty="0">
                <a:latin typeface="Comic Sans MS"/>
              </a:rPr>
              <a:t>English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mic Sans MS"/>
              </a:rPr>
              <a:t>Fiction: Well-being Escapes and Dreams </a:t>
            </a:r>
          </a:p>
          <a:p>
            <a:pPr marL="0" indent="0">
              <a:buNone/>
            </a:pPr>
            <a:r>
              <a:rPr lang="en-US" sz="2000" dirty="0">
                <a:latin typeface="Comic Sans MS"/>
              </a:rPr>
              <a:t>Fiction: Adventure Stories </a:t>
            </a:r>
            <a:r>
              <a:rPr lang="en-US" sz="2000" dirty="0" err="1">
                <a:latin typeface="Comic Sans MS"/>
              </a:rPr>
              <a:t>Varjak</a:t>
            </a:r>
            <a:r>
              <a:rPr lang="en-US" sz="2000" dirty="0">
                <a:latin typeface="Comic Sans MS"/>
              </a:rPr>
              <a:t> Paw</a:t>
            </a:r>
          </a:p>
          <a:p>
            <a:pPr marL="0" indent="0">
              <a:buNone/>
            </a:pPr>
            <a:r>
              <a:rPr lang="en-US" sz="2000" dirty="0">
                <a:latin typeface="Comic Sans MS"/>
              </a:rPr>
              <a:t>Non-Fiction: Recounts Saving Soraya  </a:t>
            </a:r>
          </a:p>
          <a:p>
            <a:pPr marL="0" indent="0">
              <a:buNone/>
            </a:pPr>
            <a:endParaRPr lang="en-US" sz="2000" dirty="0">
              <a:latin typeface="Comic Sans MS"/>
            </a:endParaRPr>
          </a:p>
          <a:p>
            <a:pPr marL="0" indent="0">
              <a:buNone/>
            </a:pPr>
            <a:endParaRPr lang="en-US" sz="2000" dirty="0">
              <a:latin typeface="Comic Sans MS"/>
            </a:endParaRPr>
          </a:p>
          <a:p>
            <a:pPr marL="0" indent="0">
              <a:buNone/>
            </a:pPr>
            <a:endParaRPr lang="en-US" sz="2000" dirty="0">
              <a:latin typeface="Comic Sans M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1860D3C2-A122-21F8-938B-2AEAEA82C077}"/>
              </a:ext>
            </a:extLst>
          </p:cNvPr>
          <p:cNvSpPr txBox="1"/>
          <p:nvPr/>
        </p:nvSpPr>
        <p:spPr>
          <a:xfrm>
            <a:off x="9413080" y="2116931"/>
            <a:ext cx="1819276" cy="12700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ThePhoto by PhotoAuthor is licensed under CCYYSA.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A8B448-7289-C8BB-A4C5-DF84D300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3252" y="4242750"/>
            <a:ext cx="2214307" cy="20634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2668C4-D658-8AB8-BD6C-74486F9C62D8}"/>
              </a:ext>
            </a:extLst>
          </p:cNvPr>
          <p:cNvSpPr txBox="1"/>
          <p:nvPr/>
        </p:nvSpPr>
        <p:spPr>
          <a:xfrm>
            <a:off x="1369219" y="5995987"/>
            <a:ext cx="1881188" cy="16271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18" name="Picture 17" descr="Numerele colorate Clip-art Poza gratuite - Public Domain Pictures">
            <a:extLst>
              <a:ext uri="{FF2B5EF4-FFF2-40B4-BE49-F238E27FC236}">
                <a16:creationId xmlns:a16="http://schemas.microsoft.com/office/drawing/2014/main" id="{D612D5FF-D7D9-B978-A214-AD8A32AF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563" y="4558856"/>
            <a:ext cx="3397091" cy="1752694"/>
          </a:xfrm>
          <a:prstGeom prst="rect">
            <a:avLst/>
          </a:prstGeom>
        </p:spPr>
      </p:pic>
      <p:pic>
        <p:nvPicPr>
          <p:cNvPr id="19" name="Picture 18" descr="Free stock photo of autumn, fall, leaves">
            <a:extLst>
              <a:ext uri="{FF2B5EF4-FFF2-40B4-BE49-F238E27FC236}">
                <a16:creationId xmlns:a16="http://schemas.microsoft.com/office/drawing/2014/main" id="{8D096B1A-B095-0AE6-E263-5B14F31E7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468" y="238125"/>
            <a:ext cx="4321969" cy="8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76FE-8285-721F-51D6-03336DC53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419" y="254000"/>
            <a:ext cx="5181600" cy="6042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 dirty="0">
                <a:latin typeface="Comic Sans MS"/>
              </a:rPr>
              <a:t>Science : </a:t>
            </a:r>
            <a:endParaRPr lang="en-US" sz="3600" dirty="0">
              <a:latin typeface="Aptos" panose="020B0004020202020204"/>
            </a:endParaRPr>
          </a:p>
          <a:p>
            <a:pPr marL="0" indent="0">
              <a:buNone/>
            </a:pPr>
            <a:r>
              <a:rPr lang="en-US" sz="2000" dirty="0">
                <a:latin typeface="Comic Sans MS"/>
              </a:rPr>
              <a:t>Animals including humans; Electricity </a:t>
            </a:r>
          </a:p>
          <a:p>
            <a:pPr marL="0" indent="0">
              <a:buNone/>
            </a:pPr>
            <a:endParaRPr lang="en-US" sz="2000" dirty="0">
              <a:latin typeface="Comic Sans MS"/>
            </a:endParaRPr>
          </a:p>
          <a:p>
            <a:pPr marL="0" indent="0">
              <a:buNone/>
            </a:pPr>
            <a:endParaRPr lang="en-US" sz="2000" dirty="0">
              <a:latin typeface="Comic Sans MS"/>
            </a:endParaRPr>
          </a:p>
          <a:p>
            <a:pPr marL="0" indent="0">
              <a:buNone/>
            </a:pPr>
            <a:endParaRPr lang="en-US" sz="2000" dirty="0">
              <a:latin typeface="Comic Sans MS"/>
            </a:endParaRPr>
          </a:p>
          <a:p>
            <a:pPr marL="0" indent="0">
              <a:buNone/>
            </a:pPr>
            <a:endParaRPr lang="en-US" sz="3600" dirty="0">
              <a:latin typeface="Comic Sans MS"/>
            </a:endParaRPr>
          </a:p>
          <a:p>
            <a:pPr marL="0" indent="0">
              <a:buNone/>
            </a:pPr>
            <a:endParaRPr lang="en-US" sz="3600" dirty="0">
              <a:latin typeface="Comic Sans MS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3600" dirty="0">
                <a:latin typeface="Comic Sans MS"/>
              </a:rPr>
              <a:t>RE</a:t>
            </a:r>
          </a:p>
          <a:p>
            <a:pPr marL="0" indent="0">
              <a:buNone/>
            </a:pPr>
            <a:r>
              <a:rPr lang="en-US" sz="2000" dirty="0">
                <a:latin typeface="Comic Sans MS"/>
              </a:rPr>
              <a:t>People; Called; Gift </a:t>
            </a:r>
          </a:p>
          <a:p>
            <a:pPr marL="0" indent="0">
              <a:buNone/>
            </a:pPr>
            <a:endParaRPr lang="en-US" sz="2000" dirty="0">
              <a:latin typeface="Comic Sans MS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3600" dirty="0">
                <a:latin typeface="Comic Sans MS"/>
              </a:rPr>
              <a:t>Topics</a:t>
            </a:r>
          </a:p>
          <a:p>
            <a:pPr marL="0" indent="0">
              <a:buNone/>
            </a:pPr>
            <a:r>
              <a:rPr lang="en-US" sz="2000" dirty="0">
                <a:latin typeface="Comic Sans MS"/>
              </a:rPr>
              <a:t>All around the world</a:t>
            </a:r>
            <a:endParaRPr lang="en-US" sz="3600" dirty="0">
              <a:latin typeface="Comic Sans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3D88E-8B8E-0150-75FE-8DC77769EAB1}"/>
              </a:ext>
            </a:extLst>
          </p:cNvPr>
          <p:cNvSpPr txBox="1"/>
          <p:nvPr/>
        </p:nvSpPr>
        <p:spPr>
          <a:xfrm>
            <a:off x="5471648" y="88266"/>
            <a:ext cx="6057058" cy="73558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For a more in depth look at all subjects, please check  the school website. </a:t>
            </a:r>
          </a:p>
          <a:p>
            <a:endParaRPr lang="en-US" dirty="0"/>
          </a:p>
          <a:p>
            <a:pPr marL="285750" indent="-285750">
              <a:buFont typeface="Wingdings"/>
              <a:buChar char="v"/>
            </a:pPr>
            <a:r>
              <a:rPr lang="en-US" b="1" dirty="0"/>
              <a:t>PE:</a:t>
            </a:r>
            <a:r>
              <a:rPr lang="en-US" dirty="0"/>
              <a:t> All children will take part in a weekly PE session with a professional PE coach each Thursday afternoon. Please make sure your child has a PE kit in school on that day. </a:t>
            </a:r>
          </a:p>
          <a:p>
            <a:pPr marL="285750" indent="-285750">
              <a:buFont typeface="Wingdings"/>
              <a:buChar char="v"/>
            </a:pPr>
            <a:r>
              <a:rPr lang="en-US" b="1" dirty="0"/>
              <a:t>Swimming</a:t>
            </a:r>
            <a:r>
              <a:rPr lang="en-US" dirty="0"/>
              <a:t>: Year 4 will go swimming on a Monday commencing Monday 16th September. </a:t>
            </a:r>
          </a:p>
          <a:p>
            <a:pPr marL="285750" indent="-285750">
              <a:buFont typeface="Wingdings"/>
              <a:buChar char="v"/>
            </a:pPr>
            <a:r>
              <a:rPr lang="en-US" b="1" dirty="0"/>
              <a:t>Homework:</a:t>
            </a:r>
            <a:r>
              <a:rPr lang="en-US" dirty="0"/>
              <a:t> Homework will be administered weekly on the learning platform-CENTURY. All children have a login. </a:t>
            </a:r>
          </a:p>
          <a:p>
            <a:pPr marL="285750" indent="-285750">
              <a:buFont typeface="Wingdings"/>
              <a:buChar char="v"/>
            </a:pPr>
            <a:r>
              <a:rPr lang="en-US" b="1" dirty="0"/>
              <a:t>Spelling: </a:t>
            </a:r>
            <a:r>
              <a:rPr lang="en-US" dirty="0"/>
              <a:t>New spellings are given on a Monday. Children are tested on those spellings, the following Monday. </a:t>
            </a:r>
          </a:p>
          <a:p>
            <a:pPr marL="285750" indent="-285750">
              <a:buFont typeface="Wingdings"/>
              <a:buChar char="v"/>
            </a:pPr>
            <a:r>
              <a:rPr lang="en-US" b="1" dirty="0" err="1"/>
              <a:t>Edshed</a:t>
            </a:r>
            <a:r>
              <a:rPr lang="en-US" b="1" dirty="0"/>
              <a:t>: </a:t>
            </a:r>
            <a:r>
              <a:rPr lang="en-US" dirty="0"/>
              <a:t>Year 4 children have a login. This is a platform on which to learn times tables in preparation for a test in the summer term. It is an excellent platform. </a:t>
            </a:r>
          </a:p>
          <a:p>
            <a:pPr marL="285750" indent="-285750">
              <a:buFont typeface="Wingdings"/>
              <a:buChar char="v"/>
            </a:pPr>
            <a:r>
              <a:rPr lang="en-US" b="1" dirty="0"/>
              <a:t>Queries: </a:t>
            </a:r>
            <a:r>
              <a:rPr lang="en-US" dirty="0"/>
              <a:t>Should you have any questions or concerns, Mr. Smith will be available on a Monday and Tuesday; I will be available Wednesday to Friday. Please do not hesitate to contact us on 01457 852756 or by email;</a:t>
            </a:r>
          </a:p>
          <a:p>
            <a:r>
              <a:rPr lang="en-US" sz="20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grobinson@asg.srscmat.co.uk</a:t>
            </a:r>
            <a:r>
              <a:rPr lang="en-US" sz="2000" b="1" dirty="0">
                <a:solidFill>
                  <a:srgbClr val="0070C0"/>
                </a:solidFill>
              </a:rPr>
              <a:t> </a:t>
            </a:r>
          </a:p>
          <a:p>
            <a:r>
              <a:rPr lang="en-US" sz="20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JSmith@asg.srscmat.co.uk</a:t>
            </a:r>
            <a:r>
              <a:rPr lang="en-US" sz="2000" b="1" dirty="0">
                <a:solidFill>
                  <a:srgbClr val="0070C0"/>
                </a:solidFill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Content Placeholder 13" descr="A person holding a globe">
            <a:extLst>
              <a:ext uri="{FF2B5EF4-FFF2-40B4-BE49-F238E27FC236}">
                <a16:creationId xmlns:a16="http://schemas.microsoft.com/office/drawing/2014/main" id="{CF4DDDFB-7CB5-D01C-8CF6-1AC1A5EEC4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373981" y="1437242"/>
            <a:ext cx="3348038" cy="1996759"/>
          </a:xfrm>
        </p:spPr>
      </p:pic>
    </p:spTree>
    <p:extLst>
      <p:ext uri="{BB962C8B-B14F-4D97-AF65-F5344CB8AC3E}">
        <p14:creationId xmlns:p14="http://schemas.microsoft.com/office/powerpoint/2010/main" val="2080908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   Advent Newsletter  Welcome back! Firstly, I hope you all had a wonderful summer and secondly, many thanks for the gifts I received in July; they were very much appreciated. Here's what Advent term has to offer: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316</cp:revision>
  <dcterms:created xsi:type="dcterms:W3CDTF">2024-07-06T17:47:04Z</dcterms:created>
  <dcterms:modified xsi:type="dcterms:W3CDTF">2024-08-07T15:11:16Z</dcterms:modified>
</cp:coreProperties>
</file>